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5" r:id="rId3"/>
    <p:sldId id="276" r:id="rId4"/>
    <p:sldId id="277" r:id="rId5"/>
    <p:sldId id="278" r:id="rId6"/>
    <p:sldId id="321" r:id="rId7"/>
    <p:sldId id="287" r:id="rId8"/>
    <p:sldId id="288" r:id="rId9"/>
    <p:sldId id="280" r:id="rId10"/>
    <p:sldId id="281" r:id="rId11"/>
    <p:sldId id="282" r:id="rId12"/>
    <p:sldId id="289" r:id="rId13"/>
    <p:sldId id="323" r:id="rId14"/>
    <p:sldId id="318" r:id="rId15"/>
    <p:sldId id="327" r:id="rId16"/>
    <p:sldId id="319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49" autoAdjust="0"/>
    <p:restoredTop sz="94600"/>
  </p:normalViewPr>
  <p:slideViewPr>
    <p:cSldViewPr snapToGrid="0" snapToObjects="1">
      <p:cViewPr varScale="1">
        <p:scale>
          <a:sx n="80" d="100"/>
          <a:sy n="80" d="100"/>
        </p:scale>
        <p:origin x="9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EFDA-E324-D64E-9171-E0E5E2D2CCB7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EBAFF-4FFD-8542-8AF1-D0F2420215B3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A4D6-BAD7-6243-824F-A441783319BA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2674-DC4B-2E44-8AC5-776441FB9D5E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1DBBE-54CE-6744-A615-02462C682941}" type="datetime1">
              <a:rPr lang="en-US" smtClean="0"/>
              <a:t>9/17/2023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0A23-036C-4542-AD62-465751B7DCA7}" type="datetime1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B214-DC23-1240-ABD6-671F0041180D}" type="datetime1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7F66-BAE2-1348-9A8B-80FD37B4CEAA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9CE63CEA-39F6-0440-AA69-8CCD15523E4C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E326-CD75-1047-ABFC-DA309F3E4FBC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F281BDB-D445-6F4A-BA37-84C5F6B03694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2019 EV3Lessons.com, Last edit 7/19/2019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0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8.png"/><Relationship Id="rId5" Type="http://schemas.microsoft.com/office/2007/relationships/media" Target="../media/media7.mp4"/><Relationship Id="rId10" Type="http://schemas.openxmlformats.org/officeDocument/2006/relationships/image" Target="../media/image7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Urmăritoarele de linie</a:t>
            </a:r>
            <a:r>
              <a:rPr lang="en-US" dirty="0"/>
              <a:t>: </a:t>
            </a:r>
            <a:r>
              <a:rPr lang="ro-RO" dirty="0"/>
              <a:t>de la Bază la </a:t>
            </a:r>
            <a:r>
              <a:rPr lang="en-US" dirty="0"/>
              <a:t>PID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Urmăritor de linie neted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" y="1839680"/>
            <a:ext cx="8090704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Urmăritor de linie în 3 pași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75" y="1917226"/>
            <a:ext cx="7049713" cy="45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52" y="1659819"/>
            <a:ext cx="8490294" cy="4303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o-RO" dirty="0"/>
              <a:t>Poți să scrii </a:t>
            </a:r>
            <a:r>
              <a:rPr lang="ro-RO" dirty="0">
                <a:solidFill>
                  <a:srgbClr val="FF0000"/>
                </a:solidFill>
              </a:rPr>
              <a:t>un urmăritor de linie proporțional </a:t>
            </a:r>
            <a:r>
              <a:rPr lang="ro-RO" dirty="0"/>
              <a:t>care să schimbe unghiul întoarcerii în funcție de cât de departe de linie este robotul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Pseudocode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Reset</a:t>
            </a:r>
            <a:r>
              <a:rPr lang="ro-RO" dirty="0"/>
              <a:t>ează senzorul de rotație </a:t>
            </a:r>
            <a:r>
              <a:rPr lang="en-US" dirty="0"/>
              <a:t>(</a:t>
            </a:r>
            <a:r>
              <a:rPr lang="ro-RO" dirty="0"/>
              <a:t>este necesar doar pentru urmăritorul de linie pe o anumită distanță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Calculează eroarea</a:t>
            </a:r>
            <a:r>
              <a:rPr lang="en-US" dirty="0"/>
              <a:t>= </a:t>
            </a:r>
            <a:r>
              <a:rPr lang="en-US" dirty="0" err="1"/>
              <a:t>Distan</a:t>
            </a:r>
            <a:r>
              <a:rPr lang="ro-RO" dirty="0"/>
              <a:t>ța de linie</a:t>
            </a:r>
            <a:r>
              <a:rPr lang="en-US" dirty="0"/>
              <a:t> = </a:t>
            </a:r>
            <a:r>
              <a:rPr lang="ro-RO" dirty="0"/>
              <a:t>Citirea senzorului de culoare </a:t>
            </a:r>
            <a:r>
              <a:rPr lang="en-US" dirty="0"/>
              <a:t>– </a:t>
            </a:r>
            <a:r>
              <a:rPr lang="ro-RO" dirty="0"/>
              <a:t>Citirile target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 eroarea pentru a determina mărimea corecției</a:t>
            </a:r>
            <a:r>
              <a:rPr lang="en-US" dirty="0"/>
              <a:t>. </a:t>
            </a:r>
            <a:r>
              <a:rPr lang="ro-RO" dirty="0"/>
              <a:t>Ajustează factorul de scalare pentru a face ca robotul tău să urmărească linia mai precis.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 valoarea Corecție</a:t>
            </a:r>
            <a:r>
              <a:rPr lang="en-US" dirty="0"/>
              <a:t> (</a:t>
            </a:r>
            <a:r>
              <a:rPr lang="ro-RO" dirty="0"/>
              <a:t>utilizată la pasul 3</a:t>
            </a:r>
            <a:r>
              <a:rPr lang="en-US" dirty="0"/>
              <a:t>) </a:t>
            </a:r>
            <a:r>
              <a:rPr lang="ro-RO" dirty="0"/>
              <a:t>pentru a ajusta întoarcerile robotului câtre linie.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1188720"/>
          </a:xfrm>
        </p:spPr>
        <p:txBody>
          <a:bodyPr>
            <a:normAutofit/>
          </a:bodyPr>
          <a:lstStyle/>
          <a:p>
            <a:r>
              <a:rPr lang="ro-RO" dirty="0"/>
              <a:t>Pseudocode proporțional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CB11EB-02E0-A141-AC9F-0A30BB017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2897061"/>
            <a:ext cx="8574087" cy="215131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35D7-2FD3-104E-B68F-A9AC378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1BBDB-A206-C846-955B-5C8B03D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C13BA-1E03-194F-913A-E629691B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Urmăritor de linie proporțional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AA744-AC9A-514B-BE99-48D70AC0F7BC}"/>
              </a:ext>
            </a:extLst>
          </p:cNvPr>
          <p:cNvSpPr txBox="1"/>
          <p:nvPr/>
        </p:nvSpPr>
        <p:spPr>
          <a:xfrm>
            <a:off x="210835" y="1613940"/>
            <a:ext cx="3534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</a:t>
            </a:r>
            <a:r>
              <a:rPr lang="ro-RO" sz="1400" dirty="0"/>
              <a:t>ă</a:t>
            </a:r>
            <a:r>
              <a:rPr lang="en-US" sz="1400" dirty="0"/>
              <a:t>: </a:t>
            </a:r>
            <a:r>
              <a:rPr lang="ro-RO" sz="1400" dirty="0"/>
              <a:t>Programul utilizează senzorul de culoare în modul R</a:t>
            </a:r>
            <a:r>
              <a:rPr lang="en-US" sz="1400" dirty="0" err="1"/>
              <a:t>eflected</a:t>
            </a:r>
            <a:r>
              <a:rPr lang="en-US" sz="1400" dirty="0"/>
              <a:t> light. </a:t>
            </a:r>
            <a:r>
              <a:rPr lang="ro-RO" sz="1400" dirty="0"/>
              <a:t>Va trebui să calibrați senzorul de culoare. Dacă nu știți să calibrați senzorul de culoare, te rugăm să revezi lecția </a:t>
            </a:r>
            <a:r>
              <a:rPr lang="en-US" sz="1400" dirty="0"/>
              <a:t>Calibration.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6E3EE-8B3F-1942-B29B-357FFC35C4A9}"/>
              </a:ext>
            </a:extLst>
          </p:cNvPr>
          <p:cNvSpPr txBox="1"/>
          <p:nvPr/>
        </p:nvSpPr>
        <p:spPr>
          <a:xfrm>
            <a:off x="1930234" y="4768831"/>
            <a:ext cx="268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</a:t>
            </a:r>
            <a:r>
              <a:rPr lang="ro-RO" sz="1400" dirty="0"/>
              <a:t>ea</a:t>
            </a:r>
            <a:r>
              <a:rPr lang="en-US" sz="1400" dirty="0"/>
              <a:t> 1: </a:t>
            </a:r>
            <a:r>
              <a:rPr lang="ro-RO" sz="1400" dirty="0"/>
              <a:t>Calculează eroarea.</a:t>
            </a:r>
            <a:endParaRPr lang="en-US" sz="1400" dirty="0"/>
          </a:p>
          <a:p>
            <a:r>
              <a:rPr lang="ro-RO" sz="1400" dirty="0"/>
              <a:t>Ținta noastră este ca robotul să stea pe marginea liniei</a:t>
            </a:r>
            <a:r>
              <a:rPr lang="en-US" sz="1400" dirty="0"/>
              <a:t> (</a:t>
            </a:r>
            <a:r>
              <a:rPr lang="ro-RO" sz="1400" dirty="0"/>
              <a:t>citire senzor</a:t>
            </a:r>
            <a:r>
              <a:rPr lang="en-US" sz="1400" dirty="0"/>
              <a:t> = 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FDEE6-CACC-BD46-AFDE-D458019D5CB6}"/>
              </a:ext>
            </a:extLst>
          </p:cNvPr>
          <p:cNvSpPr txBox="1"/>
          <p:nvPr/>
        </p:nvSpPr>
        <p:spPr>
          <a:xfrm>
            <a:off x="4612474" y="4746808"/>
            <a:ext cx="2682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</a:t>
            </a:r>
            <a:r>
              <a:rPr lang="ro-RO" sz="1400" dirty="0"/>
              <a:t>ea</a:t>
            </a:r>
            <a:r>
              <a:rPr lang="en-US" sz="1400" dirty="0"/>
              <a:t> 2: Ap</a:t>
            </a:r>
            <a:r>
              <a:rPr lang="ro-RO" sz="1400" dirty="0"/>
              <a:t>lică corecțiile</a:t>
            </a:r>
            <a:endParaRPr lang="en-US" sz="1400" dirty="0"/>
          </a:p>
          <a:p>
            <a:r>
              <a:rPr lang="ro-RO" sz="1400" dirty="0"/>
              <a:t>Eroarea din partea 1 este multiplicată cu o constantă proporțională de </a:t>
            </a:r>
            <a:r>
              <a:rPr lang="en-US" sz="1400" dirty="0"/>
              <a:t>(0.7). </a:t>
            </a:r>
            <a:r>
              <a:rPr lang="ro-RO" sz="1400" dirty="0"/>
              <a:t> Aceasta va fi diferită pentru fiecare robot sau aplicație. Vezi slide-urile 9-11 pentru a învăța să calibrați acest număr.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AAAF-DD2F-0942-AC93-1387358D1ECF}"/>
              </a:ext>
            </a:extLst>
          </p:cNvPr>
          <p:cNvSpPr txBox="1"/>
          <p:nvPr/>
        </p:nvSpPr>
        <p:spPr>
          <a:xfrm>
            <a:off x="7356616" y="4746808"/>
            <a:ext cx="15222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Urmăritorul de linie se oprește după 1000 de grade. Scxhimbă această valoarea după necesitățile tale.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74F0B-7316-664E-8E05-42B1DD743D69}"/>
              </a:ext>
            </a:extLst>
          </p:cNvPr>
          <p:cNvSpPr txBox="1"/>
          <p:nvPr/>
        </p:nvSpPr>
        <p:spPr>
          <a:xfrm>
            <a:off x="972712" y="4773208"/>
            <a:ext cx="827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</a:t>
            </a:r>
            <a:r>
              <a:rPr lang="ro-RO" sz="1400" dirty="0"/>
              <a:t>etează senzorul de rotație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A5BC0-3FAA-F048-AE36-CC1DF01B787A}"/>
              </a:ext>
            </a:extLst>
          </p:cNvPr>
          <p:cNvSpPr txBox="1"/>
          <p:nvPr/>
        </p:nvSpPr>
        <p:spPr>
          <a:xfrm>
            <a:off x="4923064" y="1559882"/>
            <a:ext cx="4220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i="1" dirty="0"/>
              <a:t>Te rugăm să revezi lecția despre P</a:t>
            </a:r>
            <a:r>
              <a:rPr lang="en-US" i="1" dirty="0" err="1"/>
              <a:t>roportional</a:t>
            </a:r>
            <a:r>
              <a:rPr lang="en-US" i="1" dirty="0"/>
              <a:t> Control </a:t>
            </a:r>
            <a:r>
              <a:rPr lang="ro-RO" i="1" dirty="0"/>
              <a:t>pentru mai multe detalii.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7928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ro-RO" dirty="0"/>
              <a:t>Ia o nouă citire a senzorului de culoare</a:t>
            </a:r>
            <a:endParaRPr lang="en-US" dirty="0"/>
          </a:p>
          <a:p>
            <a:pPr marL="350838" indent="-350838">
              <a:buFont typeface="+mj-lt"/>
              <a:buAutoNum type="arabicPeriod"/>
            </a:pPr>
            <a:r>
              <a:rPr lang="ro-RO" dirty="0"/>
              <a:t>Calculează </a:t>
            </a:r>
            <a:r>
              <a:rPr lang="en-US" dirty="0"/>
              <a:t>“er</a:t>
            </a:r>
            <a:r>
              <a:rPr lang="ro-RO" dirty="0"/>
              <a:t>oarea</a:t>
            </a:r>
            <a:r>
              <a:rPr lang="en-US" dirty="0"/>
              <a:t>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 eroarea pentru a determina unghiului corecției </a:t>
            </a:r>
            <a:r>
              <a:rPr lang="en-US" dirty="0"/>
              <a:t>(</a:t>
            </a:r>
            <a:r>
              <a:rPr lang="ro-RO" dirty="0"/>
              <a:t>control proporțional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actualizarea corecției cu valoarea integralei</a:t>
            </a:r>
            <a:r>
              <a:rPr lang="en-US" dirty="0"/>
              <a:t> (sum</a:t>
            </a:r>
            <a:r>
              <a:rPr lang="ro-RO" dirty="0"/>
              <a:t>a tuturor erorilor anterioare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 err="1"/>
              <a:t>Scal</a:t>
            </a:r>
            <a:r>
              <a:rPr lang="ro-RO" dirty="0"/>
              <a:t>ează integrala pentru a determina unghiul corecției (control prin integrala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actualizarea corecției cu valoarea derivatei </a:t>
            </a:r>
            <a:r>
              <a:rPr lang="en-US" dirty="0"/>
              <a:t>(</a:t>
            </a:r>
            <a:r>
              <a:rPr lang="en-US" dirty="0" err="1"/>
              <a:t>dif</a:t>
            </a:r>
            <a:r>
              <a:rPr lang="ro-RO" dirty="0"/>
              <a:t>erența</a:t>
            </a:r>
            <a:r>
              <a:rPr lang="en-US" dirty="0"/>
              <a:t> </a:t>
            </a:r>
            <a:r>
              <a:rPr lang="ro-RO" dirty="0"/>
              <a:t>de la ultima eroare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 derivata pentru a determina unghiul corecției</a:t>
            </a:r>
            <a:r>
              <a:rPr lang="en-US" dirty="0"/>
              <a:t> (</a:t>
            </a:r>
            <a:r>
              <a:rPr lang="ro-RO" dirty="0"/>
              <a:t>control cu ajutorul derivatei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 err="1"/>
              <a:t>Combin</a:t>
            </a:r>
            <a:r>
              <a:rPr lang="ro-RO" dirty="0"/>
              <a:t>ă</a:t>
            </a:r>
            <a:r>
              <a:rPr lang="en-US" dirty="0"/>
              <a:t> P, I, </a:t>
            </a:r>
            <a:r>
              <a:rPr lang="ro-RO" dirty="0"/>
              <a:t>și</a:t>
            </a:r>
            <a:r>
              <a:rPr lang="en-US" dirty="0"/>
              <a:t> D </a:t>
            </a:r>
            <a:r>
              <a:rPr lang="ro-RO" dirty="0"/>
              <a:t>pentru a controla robotul pe o linie</a:t>
            </a: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BD8E5-5934-7C4D-ADF0-E0E23F4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Pseudocode-ul de tip </a:t>
            </a:r>
            <a:r>
              <a:rPr lang="en-US" dirty="0"/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230066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Code</a:t>
            </a:r>
          </a:p>
        </p:txBody>
      </p:sp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76A833B6-C6B2-B748-9851-031B1D343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64" y="3932481"/>
            <a:ext cx="8809330" cy="256531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47534B-99B1-8C4D-AD33-F9AE9F557A24}"/>
              </a:ext>
            </a:extLst>
          </p:cNvPr>
          <p:cNvSpPr txBox="1"/>
          <p:nvPr/>
        </p:nvSpPr>
        <p:spPr>
          <a:xfrm>
            <a:off x="842278" y="4274945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145E2C-86AE-F646-8FEF-3201F46DC5A5}"/>
              </a:ext>
            </a:extLst>
          </p:cNvPr>
          <p:cNvSpPr txBox="1"/>
          <p:nvPr/>
        </p:nvSpPr>
        <p:spPr>
          <a:xfrm>
            <a:off x="4095841" y="4274945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789C83-223E-6B48-BF23-22696F2487EA}"/>
              </a:ext>
            </a:extLst>
          </p:cNvPr>
          <p:cNvSpPr txBox="1"/>
          <p:nvPr/>
        </p:nvSpPr>
        <p:spPr>
          <a:xfrm>
            <a:off x="547097" y="5151032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EDFA3-6AA0-5140-9A55-AC9227C054D4}"/>
              </a:ext>
            </a:extLst>
          </p:cNvPr>
          <p:cNvSpPr txBox="1"/>
          <p:nvPr/>
        </p:nvSpPr>
        <p:spPr>
          <a:xfrm>
            <a:off x="4805846" y="5151032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B1ECA-68C3-094A-8076-F3C635CC7845}"/>
              </a:ext>
            </a:extLst>
          </p:cNvPr>
          <p:cNvSpPr txBox="1"/>
          <p:nvPr/>
        </p:nvSpPr>
        <p:spPr>
          <a:xfrm>
            <a:off x="151401" y="1895153"/>
            <a:ext cx="2605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</a:t>
            </a:r>
            <a:r>
              <a:rPr lang="ro-RO" dirty="0"/>
              <a:t>ează variabilele pentru </a:t>
            </a:r>
            <a:r>
              <a:rPr lang="en-US" dirty="0"/>
              <a:t>last error </a:t>
            </a:r>
            <a:r>
              <a:rPr lang="ro-RO" dirty="0"/>
              <a:t>și</a:t>
            </a:r>
            <a:r>
              <a:rPr lang="en-US" dirty="0"/>
              <a:t> integral </a:t>
            </a:r>
            <a:r>
              <a:rPr lang="ro-RO" dirty="0"/>
              <a:t>înainte de LOOP și inițializează-le la 0, pentru că variabilele sunt întâi citite și apoi scrise</a:t>
            </a:r>
            <a:r>
              <a:rPr lang="en-US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D2318-067F-8F4A-BAB5-B1417294B950}"/>
              </a:ext>
            </a:extLst>
          </p:cNvPr>
          <p:cNvSpPr txBox="1"/>
          <p:nvPr/>
        </p:nvSpPr>
        <p:spPr>
          <a:xfrm>
            <a:off x="6083437" y="2216388"/>
            <a:ext cx="14273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</a:t>
            </a:r>
            <a:r>
              <a:rPr lang="ro-RO" sz="1400" i="1" dirty="0"/>
              <a:t>ul a fost împărțit pentru a putea fi citit. Continuarea mai jos.</a:t>
            </a:r>
            <a:endParaRPr lang="en-US" sz="1400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F8C3B5-BA03-4344-8925-A649B39B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 t="4838" b="34089"/>
          <a:stretch/>
        </p:blipFill>
        <p:spPr>
          <a:xfrm>
            <a:off x="2692399" y="1425934"/>
            <a:ext cx="2605063" cy="2535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757314-12E9-B44B-BC8D-549E346D660E}"/>
              </a:ext>
            </a:extLst>
          </p:cNvPr>
          <p:cNvSpPr txBox="1"/>
          <p:nvPr/>
        </p:nvSpPr>
        <p:spPr>
          <a:xfrm>
            <a:off x="5961678" y="1386467"/>
            <a:ext cx="296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 nevoie să revezi lecțiile </a:t>
            </a:r>
            <a:r>
              <a:rPr lang="en-US" dirty="0"/>
              <a:t>PID </a:t>
            </a:r>
            <a:r>
              <a:rPr lang="ro-RO" dirty="0"/>
              <a:t>pentru mai multe detalii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5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Evaluarea urmăritorilor de linie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</a:t>
            </a:r>
            <a:r>
              <a:rPr lang="ro-RO" dirty="0"/>
              <a:t>tilizează </a:t>
            </a:r>
            <a:r>
              <a:rPr lang="en-US" dirty="0"/>
              <a:t>“P” </a:t>
            </a:r>
            <a:r>
              <a:rPr lang="ro-RO" dirty="0"/>
              <a:t>î</a:t>
            </a:r>
            <a:r>
              <a:rPr lang="en-US" dirty="0"/>
              <a:t>n PID</a:t>
            </a:r>
          </a:p>
          <a:p>
            <a:r>
              <a:rPr lang="ro-RO" dirty="0"/>
              <a:t>Realizează întoarceri proporționale</a:t>
            </a:r>
            <a:endParaRPr lang="en-US" dirty="0"/>
          </a:p>
          <a:p>
            <a:r>
              <a:rPr lang="ro-RO" dirty="0"/>
              <a:t>Merge bine pe ambele linii drepte și linii curbe.</a:t>
            </a:r>
            <a:endParaRPr lang="en-US" dirty="0"/>
          </a:p>
          <a:p>
            <a:r>
              <a:rPr lang="ro-RO" dirty="0"/>
              <a:t>Bun pentru echipele de nivel intermediar spre avansat 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trebuie să ai cunoștințe despre block-urile de matematică și fire de date.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Este mai bun ca un control proporțional pe linii curbe strâmte, pe măsură ce robotul se adaptează traiectoriei.</a:t>
            </a:r>
            <a:endParaRPr lang="en-US" dirty="0"/>
          </a:p>
          <a:p>
            <a:r>
              <a:rPr lang="ro-RO" dirty="0"/>
              <a:t>Cu toate acestea pentru</a:t>
            </a:r>
            <a:r>
              <a:rPr lang="en-US" dirty="0"/>
              <a:t> FIRST LEGO League, </a:t>
            </a:r>
            <a:r>
              <a:rPr lang="ro-RO" dirty="0"/>
              <a:t>care are în mare linii drepte</a:t>
            </a:r>
            <a:r>
              <a:rPr lang="en-US" dirty="0"/>
              <a:t>, </a:t>
            </a:r>
            <a:r>
              <a:rPr lang="ro-RO" dirty="0"/>
              <a:t>controlul proporțional poate fi suficient.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BFED-98A8-A640-BADE-6CB3FE42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6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546328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381096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Evalu</a:t>
            </a:r>
            <a:r>
              <a:rPr lang="ro-RO" dirty="0"/>
              <a:t>ează și compară diferite urmăritoare de linie</a:t>
            </a:r>
            <a:endParaRPr lang="en-US" dirty="0"/>
          </a:p>
          <a:p>
            <a:endParaRPr lang="en-US" dirty="0"/>
          </a:p>
          <a:p>
            <a:r>
              <a:rPr lang="ro-RO" b="1" i="1" dirty="0"/>
              <a:t>Cerințe</a:t>
            </a:r>
            <a:r>
              <a:rPr lang="en-US" b="1" i="1" dirty="0"/>
              <a:t>: </a:t>
            </a:r>
            <a:r>
              <a:rPr lang="ro-RO" dirty="0"/>
              <a:t>Studiază toate lecțiile despre urmăritoarele de linie de pe </a:t>
            </a:r>
            <a:r>
              <a:rPr lang="en-US" dirty="0"/>
              <a:t>EV3Lessons.com, </a:t>
            </a:r>
            <a:r>
              <a:rPr lang="en-US" dirty="0" err="1"/>
              <a:t>Calibra</a:t>
            </a:r>
            <a:r>
              <a:rPr lang="ro-RO" dirty="0"/>
              <a:t>rea</a:t>
            </a:r>
            <a:endParaRPr lang="en-US" dirty="0"/>
          </a:p>
          <a:p>
            <a:r>
              <a:rPr lang="ro-RO" dirty="0"/>
              <a:t>Video-urile nu vor funcționa în pdf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Ce program funcționează mai bine și pentru ce situație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6738" y="1433557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Urmăritor de linie neted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Aproape la fel de simplu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Întoarcerile sunt mai puțin ascuțite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Are probleme la curbele strânse.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Bun pentru echipele începătoare 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e nevoie să ai cunoștințe de 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LOOP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și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SWITCH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459656"/>
            <a:ext cx="3684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Urmăritor de linie simplu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Cel mai de bază urmăritor de linie</a:t>
            </a:r>
          </a:p>
          <a:p>
            <a:pPr marL="285750" indent="-285750">
              <a:buFont typeface="Arial"/>
              <a:buChar char="•"/>
            </a:pPr>
            <a:r>
              <a:rPr lang="ro-RO" dirty="0"/>
              <a:t>Oscilează mult datorită întoarcerile strânse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Bun pentru echipele începătoare 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e nevoie să ai cunoștințe de 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LOOP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și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SWITCH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56738" y="3429000"/>
            <a:ext cx="4230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Urmăritor de linie proporțional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Utilizează </a:t>
            </a:r>
            <a:r>
              <a:rPr lang="en-US" dirty="0"/>
              <a:t>“P” </a:t>
            </a:r>
            <a:r>
              <a:rPr lang="ro-RO" dirty="0"/>
              <a:t>di</a:t>
            </a:r>
            <a:r>
              <a:rPr lang="en-US" dirty="0"/>
              <a:t>n PID</a:t>
            </a:r>
          </a:p>
          <a:p>
            <a:pPr marL="285750" indent="-285750">
              <a:buFont typeface="Arial"/>
              <a:buChar char="•"/>
            </a:pPr>
            <a:r>
              <a:rPr lang="ro-RO" dirty="0"/>
              <a:t>Realizează întoarceri proporționale.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Funcționează bine atât pe liniile drepte cât și pe liniile curbe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Bun pentru echipele de nivel intermediar spre avansat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este nevoie să ai cunoștințe de block-uri de matematică și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fire de date.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464424"/>
            <a:ext cx="3684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Urmăritor în 3 pași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Cel mai bun pentru liniile drepte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Droids</a:t>
            </a:r>
            <a:r>
              <a:rPr lang="ro-RO" dirty="0"/>
              <a:t> nu recomandă asta</a:t>
            </a:r>
            <a:r>
              <a:rPr lang="en-US" dirty="0"/>
              <a:t>. </a:t>
            </a:r>
            <a:r>
              <a:rPr lang="ro-RO" dirty="0"/>
              <a:t>Doar învață urmăritorul de linie proporțional.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o-RO" dirty="0"/>
              <a:t>Este nevoie să știi să utilizezi SWITCH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6032148"/>
            <a:ext cx="865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Urmărește video-urile din următoarele 2 slide-uri pentru a le vedea pe toate cele patru.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Linie curbe</a:t>
            </a:r>
            <a:r>
              <a:rPr lang="en-US" dirty="0"/>
              <a:t>: </a:t>
            </a:r>
            <a:r>
              <a:rPr lang="ro-RO" dirty="0"/>
              <a:t>Priviți video-urile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83420" y="165656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neted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4319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simplu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4275" y="4075151"/>
            <a:ext cx="331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proporțional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60" y="403994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în 3 pași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Linie drepte</a:t>
            </a:r>
            <a:r>
              <a:rPr lang="en-US" dirty="0"/>
              <a:t>: </a:t>
            </a:r>
            <a:r>
              <a:rPr lang="ro-RO" dirty="0"/>
              <a:t>Priviți video-urile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neted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simplu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4185296"/>
            <a:ext cx="2854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proporțional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5357" y="42269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Urmăritor de linie în 3 pași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464" y="2479660"/>
            <a:ext cx="4289659" cy="24123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Privește video-urile</a:t>
            </a:r>
            <a:endParaRPr lang="en-US" dirty="0"/>
          </a:p>
        </p:txBody>
      </p:sp>
      <p:pic>
        <p:nvPicPr>
          <p:cNvPr id="6" name="pid 576">
            <a:hlinkClick r:id="" action="ppaction://media"/>
            <a:extLst>
              <a:ext uri="{FF2B5EF4-FFF2-40B4-BE49-F238E27FC236}">
                <a16:creationId xmlns:a16="http://schemas.microsoft.com/office/drawing/2014/main" id="{B16ACFF7-6FA0-054E-B76D-F9FCA81C7B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9206" y="2479661"/>
            <a:ext cx="4289330" cy="2412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5F035-664A-CA49-898F-689067842513}"/>
              </a:ext>
            </a:extLst>
          </p:cNvPr>
          <p:cNvSpPr txBox="1"/>
          <p:nvPr/>
        </p:nvSpPr>
        <p:spPr>
          <a:xfrm>
            <a:off x="932857" y="211032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 Follower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2161E-00ED-7043-82E1-F242FFA3AEA0}"/>
              </a:ext>
            </a:extLst>
          </p:cNvPr>
          <p:cNvSpPr txBox="1"/>
          <p:nvPr/>
        </p:nvSpPr>
        <p:spPr>
          <a:xfrm>
            <a:off x="5356435" y="209172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PID Follower</a:t>
            </a:r>
          </a:p>
        </p:txBody>
      </p:sp>
    </p:spTree>
    <p:extLst>
      <p:ext uri="{BB962C8B-B14F-4D97-AF65-F5344CB8AC3E}">
        <p14:creationId xmlns:p14="http://schemas.microsoft.com/office/powerpoint/2010/main" val="26683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FF0000"/>
                </a:solidFill>
              </a:rPr>
              <a:t>Provocarea</a:t>
            </a:r>
            <a:r>
              <a:rPr lang="en-US" dirty="0">
                <a:solidFill>
                  <a:srgbClr val="FF0000"/>
                </a:solidFill>
              </a:rPr>
              <a:t> 1: </a:t>
            </a:r>
            <a:r>
              <a:rPr lang="ro-RO" dirty="0">
                <a:solidFill>
                  <a:schemeClr val="tx1"/>
                </a:solidFill>
              </a:rPr>
              <a:t>Poți realiza un </a:t>
            </a:r>
            <a:r>
              <a:rPr lang="ro-RO" dirty="0">
                <a:solidFill>
                  <a:srgbClr val="FF0000"/>
                </a:solidFill>
              </a:rPr>
              <a:t>urmăritor de linie simplu</a:t>
            </a:r>
            <a:r>
              <a:rPr lang="en-US" dirty="0"/>
              <a:t>? </a:t>
            </a:r>
            <a:r>
              <a:rPr lang="ro-RO" dirty="0"/>
              <a:t>Sfat</a:t>
            </a:r>
            <a:r>
              <a:rPr lang="en-US" dirty="0"/>
              <a:t>: Re</a:t>
            </a:r>
            <a:r>
              <a:rPr lang="ro-RO" dirty="0"/>
              <a:t>vizuiți</a:t>
            </a:r>
            <a:r>
              <a:rPr lang="en-US" dirty="0"/>
              <a:t> Beginner: </a:t>
            </a:r>
            <a:r>
              <a:rPr lang="ro-RO" dirty="0"/>
              <a:t>lecția </a:t>
            </a:r>
            <a:r>
              <a:rPr lang="en-US" dirty="0"/>
              <a:t>Basic Line Follower </a:t>
            </a:r>
            <a:endParaRPr lang="ro-RO" dirty="0"/>
          </a:p>
          <a:p>
            <a:r>
              <a:rPr lang="ro-RO" dirty="0">
                <a:solidFill>
                  <a:srgbClr val="FF0000"/>
                </a:solidFill>
              </a:rPr>
              <a:t>Provocarea</a:t>
            </a:r>
            <a:r>
              <a:rPr lang="en-US" dirty="0">
                <a:solidFill>
                  <a:srgbClr val="FF0000"/>
                </a:solidFill>
              </a:rPr>
              <a:t> 2: </a:t>
            </a:r>
            <a:r>
              <a:rPr lang="ro-RO" dirty="0">
                <a:solidFill>
                  <a:schemeClr val="tx1"/>
                </a:solidFill>
              </a:rPr>
              <a:t>Poți realiza un </a:t>
            </a:r>
            <a:r>
              <a:rPr lang="ro-RO" dirty="0">
                <a:solidFill>
                  <a:srgbClr val="FF0000"/>
                </a:solidFill>
              </a:rPr>
              <a:t>urmăritor de linie neted</a:t>
            </a:r>
            <a:r>
              <a:rPr lang="en-US" dirty="0"/>
              <a:t>? </a:t>
            </a:r>
            <a:r>
              <a:rPr lang="ro-RO" dirty="0"/>
              <a:t>Sfat</a:t>
            </a:r>
            <a:r>
              <a:rPr lang="en-US" dirty="0"/>
              <a:t>: </a:t>
            </a:r>
            <a:r>
              <a:rPr lang="ro-RO" dirty="0"/>
              <a:t>Schimbă cât de strânse sunt întoarcerile în urmăritorul de linie simplu.</a:t>
            </a:r>
            <a:endParaRPr lang="en-US" dirty="0"/>
          </a:p>
          <a:p>
            <a:r>
              <a:rPr lang="ro-RO" dirty="0">
                <a:solidFill>
                  <a:srgbClr val="FF0000"/>
                </a:solidFill>
              </a:rPr>
              <a:t>Provocarea 3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o-RO" dirty="0">
                <a:solidFill>
                  <a:schemeClr val="tx1"/>
                </a:solidFill>
              </a:rPr>
              <a:t>Poți realiza un </a:t>
            </a:r>
            <a:r>
              <a:rPr lang="ro-RO" dirty="0">
                <a:solidFill>
                  <a:srgbClr val="FF0000"/>
                </a:solidFill>
              </a:rPr>
              <a:t>urmăritor de linie în 3 pași </a:t>
            </a:r>
            <a:r>
              <a:rPr lang="ro-RO" dirty="0">
                <a:solidFill>
                  <a:schemeClr val="tx1"/>
                </a:solidFill>
              </a:rPr>
              <a:t>unde robotul se mișcă diferit pentru 3 moduri diferite (stânga, dreapta sau drept)</a:t>
            </a:r>
            <a:r>
              <a:rPr lang="en-US" dirty="0"/>
              <a:t> </a:t>
            </a:r>
            <a:r>
              <a:rPr lang="ro-RO" dirty="0"/>
              <a:t>bazat pe citirile unui senzor de Culoare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ro-RO" dirty="0"/>
              <a:t>Provocări de Urmăritor de 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CALIBRA</a:t>
            </a:r>
            <a:r>
              <a:rPr lang="ro-RO" dirty="0"/>
              <a:t>RE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Programele utilizează senzorii de culoare </a:t>
            </a:r>
            <a:r>
              <a:rPr lang="en-US" dirty="0"/>
              <a:t>EV3 </a:t>
            </a:r>
            <a:r>
              <a:rPr lang="ro-RO" dirty="0"/>
              <a:t>în modul Light Sensor</a:t>
            </a:r>
            <a:endParaRPr lang="en-US" dirty="0"/>
          </a:p>
          <a:p>
            <a:pPr lvl="1"/>
            <a:r>
              <a:rPr lang="ro-RO" dirty="0"/>
              <a:t>Va trebui să-ți calibrezi senzorii.</a:t>
            </a:r>
            <a:endParaRPr lang="en-US" dirty="0"/>
          </a:p>
          <a:p>
            <a:pPr lvl="1"/>
            <a:r>
              <a:rPr lang="ro-RO" dirty="0"/>
              <a:t>Te rugăm să revizuiești lecția din </a:t>
            </a:r>
            <a:r>
              <a:rPr lang="en-US" dirty="0"/>
              <a:t>Intermediate: </a:t>
            </a:r>
            <a:r>
              <a:rPr lang="ro-RO" dirty="0"/>
              <a:t>lecția </a:t>
            </a:r>
            <a:r>
              <a:rPr lang="en-US" dirty="0"/>
              <a:t>Color Sensor Calibration</a:t>
            </a:r>
          </a:p>
          <a:p>
            <a:r>
              <a:rPr lang="en-US" dirty="0"/>
              <a:t>PORT</a:t>
            </a:r>
            <a:r>
              <a:rPr lang="ro-RO" dirty="0"/>
              <a:t>URI</a:t>
            </a:r>
            <a:r>
              <a:rPr lang="en-US" dirty="0"/>
              <a:t>: </a:t>
            </a:r>
          </a:p>
          <a:p>
            <a:pPr lvl="1"/>
            <a:r>
              <a:rPr lang="ro-RO" dirty="0"/>
              <a:t>Senzorul de culoare este conectat la </a:t>
            </a:r>
            <a:r>
              <a:rPr lang="en-US" dirty="0"/>
              <a:t>Port</a:t>
            </a:r>
            <a:r>
              <a:rPr lang="ro-RO" dirty="0"/>
              <a:t>ul</a:t>
            </a:r>
            <a:r>
              <a:rPr lang="en-US" dirty="0"/>
              <a:t> 3.  </a:t>
            </a:r>
          </a:p>
          <a:p>
            <a:pPr lvl="1"/>
            <a:r>
              <a:rPr lang="ro-RO" dirty="0"/>
              <a:t>Te rog să schimbi asta pentru robotul tău dacă e cazul.</a:t>
            </a:r>
            <a:r>
              <a:rPr lang="en-US" dirty="0"/>
              <a:t> </a:t>
            </a:r>
          </a:p>
          <a:p>
            <a:r>
              <a:rPr lang="ro-RO" dirty="0"/>
              <a:t>PE CE PARTE A LINIEI MERGE ROBOTUL TĂU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Te rog să verifici pentru ce parte a liniei este scris codul tău.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Notă despre soluțiile voastre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Urmăritor de linie simplu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7/19/2019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8" y="1835794"/>
            <a:ext cx="7087094" cy="41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3168</TotalTime>
  <Words>1200</Words>
  <Application>Microsoft Office PowerPoint</Application>
  <PresentationFormat>On-screen Show (4:3)</PresentationFormat>
  <Paragraphs>139</Paragraphs>
  <Slides>17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 Neue</vt:lpstr>
      <vt:lpstr>Wingdings</vt:lpstr>
      <vt:lpstr>advanced</vt:lpstr>
      <vt:lpstr>Urmăritoarele de linie: de la Bază la PID</vt:lpstr>
      <vt:lpstr>Obiectivele lecției</vt:lpstr>
      <vt:lpstr>Ce program funcționează mai bine și pentru ce situație?</vt:lpstr>
      <vt:lpstr>Linie curbe: Priviți video-urile</vt:lpstr>
      <vt:lpstr>Linie drepte: Priviți video-urile</vt:lpstr>
      <vt:lpstr>Privește video-urile</vt:lpstr>
      <vt:lpstr>3 Provocări de Urmăritor de linie</vt:lpstr>
      <vt:lpstr>Notă despre soluțiile voastre</vt:lpstr>
      <vt:lpstr>Urmăritor de linie simplu</vt:lpstr>
      <vt:lpstr>Urmăritor de linie neted</vt:lpstr>
      <vt:lpstr>Urmăritor de linie în 3 pași</vt:lpstr>
      <vt:lpstr>Pseudocode proporțional</vt:lpstr>
      <vt:lpstr>Urmăritor de linie proporțional</vt:lpstr>
      <vt:lpstr>Pseudocode-ul de tip PID</vt:lpstr>
      <vt:lpstr>PID Code</vt:lpstr>
      <vt:lpstr>Evaluarea urmăritorilor de linie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Adnim</cp:lastModifiedBy>
  <cp:revision>61</cp:revision>
  <cp:lastPrinted>2015-11-15T16:45:50Z</cp:lastPrinted>
  <dcterms:created xsi:type="dcterms:W3CDTF">2014-10-28T21:59:38Z</dcterms:created>
  <dcterms:modified xsi:type="dcterms:W3CDTF">2023-09-17T04:16:46Z</dcterms:modified>
</cp:coreProperties>
</file>